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75" r:id="rId7"/>
    <p:sldId id="269" r:id="rId8"/>
    <p:sldId id="258" r:id="rId9"/>
    <p:sldId id="274" r:id="rId10"/>
    <p:sldId id="272" r:id="rId11"/>
    <p:sldId id="273" r:id="rId12"/>
    <p:sldId id="276" r:id="rId13"/>
    <p:sldId id="277" r:id="rId14"/>
    <p:sldId id="280" r:id="rId15"/>
    <p:sldId id="281" r:id="rId16"/>
    <p:sldId id="278" r:id="rId17"/>
    <p:sldId id="282" r:id="rId18"/>
    <p:sldId id="279" r:id="rId19"/>
    <p:sldId id="283" r:id="rId20"/>
    <p:sldId id="26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8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75AE7-ACC6-334D-A730-97053D8E0B80}" v="4" dt="2020-06-03T10:07:21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92" autoAdjust="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E3E65-419B-4ADE-8D3B-37F5AD863B3F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D949C-DEEB-4037-BD4E-D5FF27A53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23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-net.cz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510DAF5-28FB-448A-96A1-6B8B6FB04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" y="0"/>
            <a:ext cx="12184601" cy="3181966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4DC79B-DBDB-473C-B385-FC7065EA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11" y="6308538"/>
            <a:ext cx="2041047" cy="243532"/>
          </a:xfrm>
        </p:spPr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5F4D21-A99A-4C17-BD6A-4BC6FE6D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11" y="5975508"/>
            <a:ext cx="2041047" cy="365125"/>
          </a:xfrm>
        </p:spPr>
        <p:txBody>
          <a:bodyPr/>
          <a:lstStyle/>
          <a:p>
            <a:r>
              <a:rPr lang="fr-FR"/>
              <a:t>Petr Nepustil, Jiří Zahradník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DCB109B-A515-48D6-89C6-5F2B5BD09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545935"/>
            <a:ext cx="1143000" cy="381000"/>
          </a:xfrm>
          <a:prstGeom prst="rect">
            <a:avLst/>
          </a:prstGeom>
        </p:spPr>
      </p:pic>
      <p:sp>
        <p:nvSpPr>
          <p:cNvPr id="21" name="Titre 20">
            <a:extLst>
              <a:ext uri="{FF2B5EF4-FFF2-40B4-BE49-F238E27FC236}">
                <a16:creationId xmlns:a16="http://schemas.microsoft.com/office/drawing/2014/main" id="{96B00E2F-28E6-41C7-8FAB-68049805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959" y="3097996"/>
            <a:ext cx="7344083" cy="1325563"/>
          </a:xfrm>
          <a:effectLst>
            <a:outerShdw blurRad="381000" dist="254000" dir="5400000" algn="ctr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4EC9722-5519-48B8-8F73-0304C9AD3B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3866" y="5099040"/>
            <a:ext cx="7344269" cy="102235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Obdélník 11">
            <a:extLst>
              <a:ext uri="{FF2B5EF4-FFF2-40B4-BE49-F238E27FC236}">
                <a16:creationId xmlns:a16="http://schemas.microsoft.com/office/drawing/2014/main" id="{75DC9A7B-8459-4BBF-9CED-8799BD1E09C7}"/>
              </a:ext>
            </a:extLst>
          </p:cNvPr>
          <p:cNvSpPr/>
          <p:nvPr userDrawn="1"/>
        </p:nvSpPr>
        <p:spPr>
          <a:xfrm rot="10800000">
            <a:off x="386491" y="5807820"/>
            <a:ext cx="533689" cy="468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B051F0-F0FA-4C08-800D-342AA6E9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C369DD-86A7-4EF5-AB4E-084C15D9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D5AE076-041F-4A02-AFA4-A01D2763F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DD372B4-C419-4E3B-A4E7-84D1417DBC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60000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07942D7-F8DC-41B1-BBDC-3396632329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000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99D4CCE-51BE-43EE-8731-2177A82C5E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28825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08E75-660D-46A2-8881-51AC527FA4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6350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DB7528D-F727-4D0D-92BF-075BB613F2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4720" y="2786692"/>
            <a:ext cx="219456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751206A-9C19-4CCA-8375-BFDBE397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542"/>
            <a:ext cx="57531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19C4F67-7B95-4C79-A70E-C39C2A133011}"/>
              </a:ext>
            </a:extLst>
          </p:cNvPr>
          <p:cNvSpPr/>
          <p:nvPr userDrawn="1"/>
        </p:nvSpPr>
        <p:spPr>
          <a:xfrm>
            <a:off x="7048469" y="1455872"/>
            <a:ext cx="63531" cy="1026901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45775ED-7B6E-4EB5-B1BA-5D8D9B8CBD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59663" y="1306541"/>
            <a:ext cx="4416425" cy="1325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72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941279-FF73-4757-A25C-35E0F0AF6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972"/>
            <a:ext cx="12192000" cy="1260768"/>
          </a:xfrm>
          <a:prstGeom prst="rect">
            <a:avLst/>
          </a:prstGeom>
        </p:spPr>
      </p:pic>
      <p:sp>
        <p:nvSpPr>
          <p:cNvPr id="6" name="ZoneTexte 11">
            <a:extLst>
              <a:ext uri="{FF2B5EF4-FFF2-40B4-BE49-F238E27FC236}">
                <a16:creationId xmlns:a16="http://schemas.microsoft.com/office/drawing/2014/main" id="{FA361DD1-339E-4863-9CBA-2AE1C52001D6}"/>
              </a:ext>
            </a:extLst>
          </p:cNvPr>
          <p:cNvSpPr txBox="1"/>
          <p:nvPr userDrawn="1"/>
        </p:nvSpPr>
        <p:spPr>
          <a:xfrm>
            <a:off x="4416839" y="6457346"/>
            <a:ext cx="6115050" cy="2693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cs" sz="1130" dirty="0">
                <a:solidFill>
                  <a:schemeClr val="bg1"/>
                </a:solidFill>
                <a:latin typeface="Arial narrow"/>
              </a:rPr>
              <a:t>Brno - Praha - Olešnice - Ostrava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</a:rPr>
              <a:t> | +420 548 220 150 | 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  <a:hlinkClick r:id="rId3"/>
              </a:rPr>
              <a:t>www.k-net.cz</a:t>
            </a:r>
            <a:endParaRPr lang="fr-FR" sz="1130" dirty="0">
              <a:solidFill>
                <a:schemeClr val="bg1"/>
              </a:solidFill>
              <a:latin typeface="Arial narrow"/>
              <a:cs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8701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D61EF-E205-4DE3-9752-D4A67989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158"/>
            <a:ext cx="3932237" cy="15366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6780C1-A504-4EF0-BBF7-E75162A9B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0628"/>
            <a:ext cx="6172200" cy="4520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D3C68-28D9-4F74-AB8E-805C07C3E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23063"/>
            <a:ext cx="3932237" cy="2537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DC8205-A84A-40CD-A3D6-C980BF48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C66EE9-0D03-426B-AAE0-1B12CFE5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D4CA56C-E96C-4C0A-B173-62CBBDEA4136}"/>
              </a:ext>
            </a:extLst>
          </p:cNvPr>
          <p:cNvSpPr/>
          <p:nvPr userDrawn="1"/>
        </p:nvSpPr>
        <p:spPr>
          <a:xfrm rot="5400000">
            <a:off x="1229776" y="2774028"/>
            <a:ext cx="54000" cy="684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14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A859C-5E47-4418-9763-441C0D07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606"/>
            <a:ext cx="3932237" cy="15390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E2C226-8C32-4228-87D9-7E3CB0F9A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95081"/>
            <a:ext cx="6172200" cy="44659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8A73FA-0D80-4CC0-9049-59C4F5051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27710"/>
            <a:ext cx="3932237" cy="2571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0E2B2C-B90B-4AB2-9CCC-A65B3709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AC3974-9776-465E-99A2-03229D40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B4306B7-00BA-4B02-8A77-EDE987BB6922}"/>
              </a:ext>
            </a:extLst>
          </p:cNvPr>
          <p:cNvSpPr/>
          <p:nvPr userDrawn="1"/>
        </p:nvSpPr>
        <p:spPr>
          <a:xfrm rot="5400000">
            <a:off x="1229776" y="2774028"/>
            <a:ext cx="54000" cy="684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8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505472E-74BE-43A0-BBE1-C9D9CAF2E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-13364"/>
          <a:stretch/>
        </p:blipFill>
        <p:spPr>
          <a:xfrm>
            <a:off x="-1361" y="0"/>
            <a:ext cx="107755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014D4F5-7B7F-4136-B5C6-13CD72EE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83" y="55315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42683DA-E4BA-4794-9A63-1FA3624E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770806" y="5222172"/>
            <a:ext cx="2743200" cy="210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6FE3B3-17EA-46DA-A881-7C16200A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63688" y="4839618"/>
            <a:ext cx="33535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Petr Nepustil, Jiří Zahradník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E8EF33-0353-43CD-9D0E-609013C4F3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5888" y="2085278"/>
            <a:ext cx="10515600" cy="405947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F07ECD8-6A73-4B1F-96D3-89DBCE4DE234}"/>
              </a:ext>
            </a:extLst>
          </p:cNvPr>
          <p:cNvSpPr/>
          <p:nvPr userDrawn="1"/>
        </p:nvSpPr>
        <p:spPr>
          <a:xfrm rot="5400000">
            <a:off x="1813522" y="1490841"/>
            <a:ext cx="54000" cy="684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EC7BD-FC23-498E-AB7F-69508473FEEB}"/>
              </a:ext>
            </a:extLst>
          </p:cNvPr>
          <p:cNvSpPr/>
          <p:nvPr userDrawn="1"/>
        </p:nvSpPr>
        <p:spPr>
          <a:xfrm>
            <a:off x="885607" y="6106714"/>
            <a:ext cx="45719" cy="4839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37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6690847-4534-4CF3-9B7B-C96DF3162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-13364"/>
          <a:stretch/>
        </p:blipFill>
        <p:spPr>
          <a:xfrm>
            <a:off x="-1361" y="0"/>
            <a:ext cx="107755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014D4F5-7B7F-4136-B5C6-13CD72EE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80" y="1027944"/>
            <a:ext cx="4376042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1EA7161-BBE5-4305-B7AC-CAA15C6607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5840" y="0"/>
            <a:ext cx="610616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Espace réservé de la date 5">
            <a:extLst>
              <a:ext uri="{FF2B5EF4-FFF2-40B4-BE49-F238E27FC236}">
                <a16:creationId xmlns:a16="http://schemas.microsoft.com/office/drawing/2014/main" id="{73C1C11C-07FD-4A07-822F-81D151A2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770806" y="5222172"/>
            <a:ext cx="2743200" cy="210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CEAE16FC-4506-46B2-8AA3-4618C4BE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63688" y="4839618"/>
            <a:ext cx="33535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Petr Nepustil, Jiří Zahradník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C7CA0-3B93-4A5A-891E-002450C8C12D}"/>
              </a:ext>
            </a:extLst>
          </p:cNvPr>
          <p:cNvSpPr/>
          <p:nvPr userDrawn="1"/>
        </p:nvSpPr>
        <p:spPr>
          <a:xfrm>
            <a:off x="885607" y="6106714"/>
            <a:ext cx="45719" cy="4839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8CFF00F-8541-4C76-B28D-FE6B7BC65CFB}"/>
              </a:ext>
            </a:extLst>
          </p:cNvPr>
          <p:cNvSpPr/>
          <p:nvPr userDrawn="1"/>
        </p:nvSpPr>
        <p:spPr>
          <a:xfrm rot="5400000">
            <a:off x="1874834" y="2145363"/>
            <a:ext cx="54000" cy="684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1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3317502-7D58-4B3E-BBB5-52B8F24F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-13364"/>
          <a:stretch/>
        </p:blipFill>
        <p:spPr>
          <a:xfrm>
            <a:off x="-1361" y="0"/>
            <a:ext cx="107755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014D4F5-7B7F-4136-B5C6-13CD72EE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80" y="1034217"/>
            <a:ext cx="4242692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B138EA-80DC-4D08-82E0-F25EBD9910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3DDE099-D06F-41BF-8C86-268D286B56D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Espace réservé de la date 5">
            <a:extLst>
              <a:ext uri="{FF2B5EF4-FFF2-40B4-BE49-F238E27FC236}">
                <a16:creationId xmlns:a16="http://schemas.microsoft.com/office/drawing/2014/main" id="{7A8F3DA6-F92D-4392-8BC9-E71808D7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770806" y="5222172"/>
            <a:ext cx="2743200" cy="210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89B7F194-C519-4F05-9694-C84C8FC0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63688" y="4839618"/>
            <a:ext cx="33535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Petr Nepustil, Jiří Zahradník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3BE9DD-9BAE-4A4B-8745-6029B9FFA14E}"/>
              </a:ext>
            </a:extLst>
          </p:cNvPr>
          <p:cNvSpPr/>
          <p:nvPr userDrawn="1"/>
        </p:nvSpPr>
        <p:spPr>
          <a:xfrm>
            <a:off x="885607" y="6106714"/>
            <a:ext cx="45719" cy="4839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F8DEB62-2395-437D-A142-DAA8F51C9563}"/>
              </a:ext>
            </a:extLst>
          </p:cNvPr>
          <p:cNvSpPr/>
          <p:nvPr userDrawn="1"/>
        </p:nvSpPr>
        <p:spPr>
          <a:xfrm rot="5400000">
            <a:off x="1874834" y="2145363"/>
            <a:ext cx="54000" cy="684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A292E41-0DEA-441B-8063-973AD5E43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4" y="217423"/>
            <a:ext cx="1413073" cy="1413073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B67487-8A68-4A3C-9D27-5483939A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4119" y="785034"/>
            <a:ext cx="2743200" cy="210328"/>
          </a:xfrm>
        </p:spPr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2E84A7-CA18-4448-A509-087CD0EF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4119" y="419909"/>
            <a:ext cx="3353512" cy="365125"/>
          </a:xfrm>
        </p:spPr>
        <p:txBody>
          <a:bodyPr/>
          <a:lstStyle/>
          <a:p>
            <a:r>
              <a:rPr lang="fr-FR"/>
              <a:t>Petr Nepustil, Jiří Zahradník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CFE6C5-8C1C-4CA7-B2A2-CAF3424107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59" y="0"/>
            <a:ext cx="5891664" cy="6869681"/>
          </a:xfrm>
          <a:prstGeom prst="rect">
            <a:avLst/>
          </a:prstGeom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259B9A9-06B8-4DA5-BF75-5493D3B9E478}"/>
              </a:ext>
            </a:extLst>
          </p:cNvPr>
          <p:cNvSpPr txBox="1">
            <a:spLocks/>
          </p:cNvSpPr>
          <p:nvPr userDrawn="1"/>
        </p:nvSpPr>
        <p:spPr>
          <a:xfrm>
            <a:off x="631596" y="2750656"/>
            <a:ext cx="4788816" cy="170151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Oswald Regular" panose="02000503000000000000" pitchFamily="2" charset="0"/>
              </a:rPr>
              <a:t>Děkujeme</a:t>
            </a:r>
            <a:r>
              <a:rPr lang="en-US" sz="6000" dirty="0">
                <a:latin typeface="Oswald Regular" panose="02000503000000000000" pitchFamily="2" charset="0"/>
              </a:rPr>
              <a:t> </a:t>
            </a:r>
            <a:r>
              <a:rPr lang="en-US" sz="6000" dirty="0" err="1">
                <a:latin typeface="Oswald Regular" panose="02000503000000000000" pitchFamily="2" charset="0"/>
              </a:rPr>
              <a:t>za</a:t>
            </a:r>
            <a:r>
              <a:rPr lang="en-US" sz="6000" dirty="0">
                <a:latin typeface="Oswald Regular" panose="02000503000000000000" pitchFamily="2" charset="0"/>
              </a:rPr>
              <a:t> </a:t>
            </a:r>
            <a:r>
              <a:rPr lang="en-US" sz="6000" dirty="0" err="1">
                <a:latin typeface="Oswald Regular" panose="02000503000000000000" pitchFamily="2" charset="0"/>
              </a:rPr>
              <a:t>vaši</a:t>
            </a:r>
            <a:r>
              <a:rPr lang="en-US" sz="6000" dirty="0">
                <a:latin typeface="Oswald Regular" panose="02000503000000000000" pitchFamily="2" charset="0"/>
              </a:rPr>
              <a:t> </a:t>
            </a:r>
            <a:r>
              <a:rPr lang="en-US" sz="6000" dirty="0" err="1">
                <a:solidFill>
                  <a:srgbClr val="1B8136"/>
                </a:solidFill>
                <a:latin typeface="Oswald Regular" panose="02000503000000000000" pitchFamily="2" charset="0"/>
              </a:rPr>
              <a:t>pozornost</a:t>
            </a:r>
            <a:endParaRPr lang="en-US" sz="6000" spc="0" dirty="0">
              <a:solidFill>
                <a:srgbClr val="1B8136"/>
              </a:solidFill>
              <a:latin typeface="Oswald Regular" panose="02000503000000000000" pitchFamily="2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13B20E9-C380-40AF-A6E6-317E63D668C6}"/>
              </a:ext>
            </a:extLst>
          </p:cNvPr>
          <p:cNvSpPr/>
          <p:nvPr userDrawn="1"/>
        </p:nvSpPr>
        <p:spPr>
          <a:xfrm rot="5400000">
            <a:off x="1790499" y="922609"/>
            <a:ext cx="36000" cy="385152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393F9-C116-4A8D-8885-32E52409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41371"/>
            <a:ext cx="10515600" cy="11876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014006-7DF1-4E4F-8704-9596C1A6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81707"/>
            <a:ext cx="10515600" cy="144968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593B1-0281-4C9D-8D1A-2AF8C4B2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176" y="403058"/>
            <a:ext cx="2743200" cy="210328"/>
          </a:xfrm>
        </p:spPr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33B958-51FC-4BF1-8C35-EBE0026C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248C1-8D78-47AA-8DB9-177BBC977802}"/>
              </a:ext>
            </a:extLst>
          </p:cNvPr>
          <p:cNvSpPr/>
          <p:nvPr userDrawn="1"/>
        </p:nvSpPr>
        <p:spPr>
          <a:xfrm rot="16200000">
            <a:off x="6069472" y="3463353"/>
            <a:ext cx="53056" cy="68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5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9F720-59FB-4D59-BC23-3975C6BB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17"/>
            <a:ext cx="10515600" cy="524946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601D3-ED87-4258-A511-AD87F4EBC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900"/>
            <a:ext cx="10515600" cy="289342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F3B5FE-B339-4529-8D1B-FDDB6174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A91F8-5FBA-4F8D-ABC5-19CCF946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EDA50-0303-47A6-ABA1-DD39AA0C0711}"/>
              </a:ext>
            </a:extLst>
          </p:cNvPr>
          <p:cNvSpPr/>
          <p:nvPr userDrawn="1"/>
        </p:nvSpPr>
        <p:spPr>
          <a:xfrm rot="16200000">
            <a:off x="1280822" y="2216381"/>
            <a:ext cx="53056" cy="68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07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6A817-AEB5-4E8D-8FDB-451AF302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96481-ADC2-4F84-B03B-386B9D6CD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57743"/>
            <a:ext cx="5181600" cy="313630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8A8E7C-7643-468A-BA49-534213FA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57743"/>
            <a:ext cx="5181600" cy="313630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760C5-FFC3-4066-8347-C644A60F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7C1BFA-69DC-403F-8FCD-7770E5F6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  <p:sp>
        <p:nvSpPr>
          <p:cNvPr id="7" name="Obdélník 11">
            <a:extLst>
              <a:ext uri="{FF2B5EF4-FFF2-40B4-BE49-F238E27FC236}">
                <a16:creationId xmlns:a16="http://schemas.microsoft.com/office/drawing/2014/main" id="{29BEAC6C-EDC9-4742-BCFF-26900268EEB7}"/>
              </a:ext>
            </a:extLst>
          </p:cNvPr>
          <p:cNvSpPr/>
          <p:nvPr userDrawn="1"/>
        </p:nvSpPr>
        <p:spPr>
          <a:xfrm rot="5400000">
            <a:off x="4529146" y="4203036"/>
            <a:ext cx="313630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8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232EEE-348A-4B51-9E32-F2640309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647C1D-AD79-44B3-9F19-BB2E7B91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ABFEA54-4FD5-47AD-A92A-848422F9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17"/>
            <a:ext cx="10515600" cy="524946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07B4E-6854-4A1D-B719-6A053400B30A}"/>
              </a:ext>
            </a:extLst>
          </p:cNvPr>
          <p:cNvSpPr/>
          <p:nvPr userDrawn="1"/>
        </p:nvSpPr>
        <p:spPr>
          <a:xfrm rot="16200000">
            <a:off x="1280822" y="2216381"/>
            <a:ext cx="53056" cy="68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7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B051F0-F0FA-4C08-800D-342AA6E9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C369DD-86A7-4EF5-AB4E-084C15D9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</p:spTree>
    <p:extLst>
      <p:ext uri="{BB962C8B-B14F-4D97-AF65-F5344CB8AC3E}">
        <p14:creationId xmlns:p14="http://schemas.microsoft.com/office/powerpoint/2010/main" val="131106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B051F0-F0FA-4C08-800D-342AA6E9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C369DD-86A7-4EF5-AB4E-084C15D9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3D6E59-F054-4028-954E-6907EA3679F4}"/>
              </a:ext>
            </a:extLst>
          </p:cNvPr>
          <p:cNvGrpSpPr/>
          <p:nvPr userDrawn="1"/>
        </p:nvGrpSpPr>
        <p:grpSpPr>
          <a:xfrm>
            <a:off x="5583442" y="2319777"/>
            <a:ext cx="818319" cy="818319"/>
            <a:chOff x="6096000" y="2449770"/>
            <a:chExt cx="818319" cy="818319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87598676-838D-4AC9-BA54-10EAAA636D55}"/>
                </a:ext>
              </a:extLst>
            </p:cNvPr>
            <p:cNvSpPr/>
            <p:nvPr/>
          </p:nvSpPr>
          <p:spPr>
            <a:xfrm>
              <a:off x="6096000" y="2449770"/>
              <a:ext cx="818319" cy="818319"/>
            </a:xfrm>
            <a:prstGeom prst="ellipse">
              <a:avLst/>
            </a:prstGeom>
            <a:solidFill>
              <a:srgbClr val="1B8136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0" dist="2540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182880" tIns="91440" rtlCol="0" anchor="ctr"/>
            <a:lstStyle/>
            <a:p>
              <a:pPr marL="0" marR="0" lvl="0" indent="0" algn="ctr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" name="Shape 3612">
              <a:extLst>
                <a:ext uri="{FF2B5EF4-FFF2-40B4-BE49-F238E27FC236}">
                  <a16:creationId xmlns:a16="http://schemas.microsoft.com/office/drawing/2014/main" id="{711EDCEA-D543-4A28-A914-208256B32C4A}"/>
                </a:ext>
              </a:extLst>
            </p:cNvPr>
            <p:cNvSpPr/>
            <p:nvPr/>
          </p:nvSpPr>
          <p:spPr>
            <a:xfrm>
              <a:off x="6364869" y="276327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F0D76318-69C7-4122-BA27-219E5EC407A8}"/>
              </a:ext>
            </a:extLst>
          </p:cNvPr>
          <p:cNvGrpSpPr/>
          <p:nvPr userDrawn="1"/>
        </p:nvGrpSpPr>
        <p:grpSpPr>
          <a:xfrm>
            <a:off x="5583442" y="3413874"/>
            <a:ext cx="818319" cy="818319"/>
            <a:chOff x="6096000" y="3718440"/>
            <a:chExt cx="818319" cy="818319"/>
          </a:xfrm>
          <a:effectLst>
            <a:outerShdw blurRad="203200" sx="102000" sy="102000" algn="ctr" rotWithShape="0">
              <a:schemeClr val="bg1">
                <a:lumMod val="85000"/>
                <a:alpha val="38000"/>
              </a:schemeClr>
            </a:outerShdw>
          </a:effectLst>
        </p:grpSpPr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79260BC5-C046-477D-B782-BB4BE64FBCC8}"/>
                </a:ext>
              </a:extLst>
            </p:cNvPr>
            <p:cNvSpPr/>
            <p:nvPr/>
          </p:nvSpPr>
          <p:spPr>
            <a:xfrm>
              <a:off x="6096000" y="3718440"/>
              <a:ext cx="818319" cy="818319"/>
            </a:xfrm>
            <a:prstGeom prst="ellipse">
              <a:avLst/>
            </a:prstGeom>
            <a:solidFill>
              <a:srgbClr val="FE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182880" tIns="91440" rtlCol="0" anchor="ctr"/>
            <a:lstStyle/>
            <a:p>
              <a:pPr marL="0" marR="0" lvl="0" indent="0" algn="ctr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Shape 3612">
              <a:extLst>
                <a:ext uri="{FF2B5EF4-FFF2-40B4-BE49-F238E27FC236}">
                  <a16:creationId xmlns:a16="http://schemas.microsoft.com/office/drawing/2014/main" id="{E2D952A5-3E54-49EC-BFBF-01373ADA8A87}"/>
                </a:ext>
              </a:extLst>
            </p:cNvPr>
            <p:cNvSpPr/>
            <p:nvPr/>
          </p:nvSpPr>
          <p:spPr>
            <a:xfrm>
              <a:off x="6364869" y="403194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22222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22880EE6-6D0E-4DF3-B44D-F9DB238CF1FB}"/>
              </a:ext>
            </a:extLst>
          </p:cNvPr>
          <p:cNvGrpSpPr/>
          <p:nvPr userDrawn="1"/>
        </p:nvGrpSpPr>
        <p:grpSpPr>
          <a:xfrm>
            <a:off x="5583442" y="4536171"/>
            <a:ext cx="818319" cy="818319"/>
            <a:chOff x="6096000" y="4987110"/>
            <a:chExt cx="818319" cy="818319"/>
          </a:xfrm>
          <a:effectLst>
            <a:outerShdw blurRad="203200" sx="102000" sy="102000" algn="ctr" rotWithShape="0">
              <a:schemeClr val="bg1">
                <a:lumMod val="85000"/>
                <a:alpha val="38000"/>
              </a:schemeClr>
            </a:outerShdw>
          </a:effectLst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308BD051-1578-4D31-B07E-0EA5ACC4C64F}"/>
                </a:ext>
              </a:extLst>
            </p:cNvPr>
            <p:cNvSpPr/>
            <p:nvPr/>
          </p:nvSpPr>
          <p:spPr>
            <a:xfrm>
              <a:off x="6096000" y="4987110"/>
              <a:ext cx="818319" cy="818319"/>
            </a:xfrm>
            <a:prstGeom prst="ellipse">
              <a:avLst/>
            </a:prstGeom>
            <a:solidFill>
              <a:srgbClr val="FE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182880" tIns="91440" rtlCol="0" anchor="ctr"/>
            <a:lstStyle/>
            <a:p>
              <a:pPr marL="0" marR="0" lvl="0" indent="0" algn="ctr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Shape 3612">
              <a:extLst>
                <a:ext uri="{FF2B5EF4-FFF2-40B4-BE49-F238E27FC236}">
                  <a16:creationId xmlns:a16="http://schemas.microsoft.com/office/drawing/2014/main" id="{E2FBB249-B57D-446A-AA81-5C295C3E0943}"/>
                </a:ext>
              </a:extLst>
            </p:cNvPr>
            <p:cNvSpPr/>
            <p:nvPr/>
          </p:nvSpPr>
          <p:spPr>
            <a:xfrm>
              <a:off x="6364869" y="530061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22222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4" name="Titre 13">
            <a:extLst>
              <a:ext uri="{FF2B5EF4-FFF2-40B4-BE49-F238E27FC236}">
                <a16:creationId xmlns:a16="http://schemas.microsoft.com/office/drawing/2014/main" id="{C4944072-1620-4EAD-9A56-EDA815D9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9777"/>
            <a:ext cx="40481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908C54A-765B-446C-9F31-CC97E2D80764}"/>
              </a:ext>
            </a:extLst>
          </p:cNvPr>
          <p:cNvSpPr/>
          <p:nvPr userDrawn="1"/>
        </p:nvSpPr>
        <p:spPr>
          <a:xfrm rot="5400000">
            <a:off x="1229776" y="3543260"/>
            <a:ext cx="54000" cy="684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60FE79B6-23C0-4A39-82C9-3B697DCED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449" y="2319776"/>
            <a:ext cx="4367539" cy="313507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/>
              <a:t>Seznam 1</a:t>
            </a:r>
          </a:p>
        </p:txBody>
      </p:sp>
      <p:sp>
        <p:nvSpPr>
          <p:cNvPr id="17" name="Zástupný symbol pro text 12">
            <a:extLst>
              <a:ext uri="{FF2B5EF4-FFF2-40B4-BE49-F238E27FC236}">
                <a16:creationId xmlns:a16="http://schemas.microsoft.com/office/drawing/2014/main" id="{1D3EE890-9B7E-463B-9EE2-9AB04B6D39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449" y="2666303"/>
            <a:ext cx="4367539" cy="471793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18" name="Zástupný symbol pro text 15">
            <a:extLst>
              <a:ext uri="{FF2B5EF4-FFF2-40B4-BE49-F238E27FC236}">
                <a16:creationId xmlns:a16="http://schemas.microsoft.com/office/drawing/2014/main" id="{0B8BA8E4-2A50-4883-979F-EE69719495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0630" y="3413874"/>
            <a:ext cx="4367539" cy="313507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/>
              <a:t>Seznam 2</a:t>
            </a:r>
          </a:p>
        </p:txBody>
      </p:sp>
      <p:sp>
        <p:nvSpPr>
          <p:cNvPr id="19" name="Zástupný symbol pro text 12">
            <a:extLst>
              <a:ext uri="{FF2B5EF4-FFF2-40B4-BE49-F238E27FC236}">
                <a16:creationId xmlns:a16="http://schemas.microsoft.com/office/drawing/2014/main" id="{7318A3FD-C53C-450E-9615-2F07F6CB62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0630" y="3760401"/>
            <a:ext cx="4367539" cy="471793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20" name="Zástupný symbol pro text 15">
            <a:extLst>
              <a:ext uri="{FF2B5EF4-FFF2-40B4-BE49-F238E27FC236}">
                <a16:creationId xmlns:a16="http://schemas.microsoft.com/office/drawing/2014/main" id="{B0188D39-491D-442D-8753-23B09E2E90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0630" y="4536171"/>
            <a:ext cx="4367539" cy="313507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/>
              <a:t>Seznam 3</a:t>
            </a:r>
          </a:p>
        </p:txBody>
      </p:sp>
      <p:sp>
        <p:nvSpPr>
          <p:cNvPr id="21" name="Zástupný symbol pro text 12">
            <a:extLst>
              <a:ext uri="{FF2B5EF4-FFF2-40B4-BE49-F238E27FC236}">
                <a16:creationId xmlns:a16="http://schemas.microsoft.com/office/drawing/2014/main" id="{47F412D0-BE35-4BA6-BCBF-5FFF3416E1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0630" y="4882698"/>
            <a:ext cx="4367539" cy="471793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3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B051F0-F0FA-4C08-800D-342AA6E9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C369DD-86A7-4EF5-AB4E-084C15D9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BFD18FF0-7762-4AE2-A40A-2B8B7C777B27}"/>
              </a:ext>
            </a:extLst>
          </p:cNvPr>
          <p:cNvGrpSpPr/>
          <p:nvPr userDrawn="1"/>
        </p:nvGrpSpPr>
        <p:grpSpPr>
          <a:xfrm>
            <a:off x="3972586" y="3502462"/>
            <a:ext cx="1906378" cy="2195959"/>
            <a:chOff x="2028824" y="3437886"/>
            <a:chExt cx="2238376" cy="2851153"/>
          </a:xfrm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5D6494FE-39B9-4E12-BD93-F5E61D083576}"/>
                </a:ext>
              </a:extLst>
            </p:cNvPr>
            <p:cNvSpPr/>
            <p:nvPr/>
          </p:nvSpPr>
          <p:spPr>
            <a:xfrm>
              <a:off x="2028824" y="3437888"/>
              <a:ext cx="2238376" cy="2851151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kern="0" dirty="0">
                <a:solidFill>
                  <a:srgbClr val="222222">
                    <a:alpha val="70000"/>
                  </a:srgbClr>
                </a:solidFill>
                <a:latin typeface="Open Sans"/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1C805CA1-81C2-43ED-A970-9C485DA48962}"/>
                </a:ext>
              </a:extLst>
            </p:cNvPr>
            <p:cNvSpPr/>
            <p:nvPr/>
          </p:nvSpPr>
          <p:spPr>
            <a:xfrm>
              <a:off x="2030728" y="3437886"/>
              <a:ext cx="2236472" cy="7011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71832538-CE20-4227-9A20-FE3DE045871E}"/>
              </a:ext>
            </a:extLst>
          </p:cNvPr>
          <p:cNvGrpSpPr/>
          <p:nvPr userDrawn="1"/>
        </p:nvGrpSpPr>
        <p:grpSpPr>
          <a:xfrm>
            <a:off x="1788813" y="3502462"/>
            <a:ext cx="1908000" cy="2195957"/>
            <a:chOff x="2028824" y="3437888"/>
            <a:chExt cx="2240281" cy="2851151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50897E1-662A-4B81-98F2-C2D9E14B57A1}"/>
                </a:ext>
              </a:extLst>
            </p:cNvPr>
            <p:cNvSpPr/>
            <p:nvPr/>
          </p:nvSpPr>
          <p:spPr>
            <a:xfrm>
              <a:off x="2028824" y="3437888"/>
              <a:ext cx="2238376" cy="2851151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sx="102000" sy="102000" algn="ctr" rotWithShape="0">
                <a:schemeClr val="bg1">
                  <a:lumMod val="85000"/>
                  <a:alpha val="38000"/>
                </a:schemeClr>
              </a:outerShdw>
            </a:effectLst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6931141E-67ED-4244-990F-AC25C80EBB20}"/>
                </a:ext>
              </a:extLst>
            </p:cNvPr>
            <p:cNvSpPr/>
            <p:nvPr/>
          </p:nvSpPr>
          <p:spPr>
            <a:xfrm>
              <a:off x="2030729" y="3437888"/>
              <a:ext cx="2238376" cy="467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324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1" name="Group 27">
            <a:extLst>
              <a:ext uri="{FF2B5EF4-FFF2-40B4-BE49-F238E27FC236}">
                <a16:creationId xmlns:a16="http://schemas.microsoft.com/office/drawing/2014/main" id="{6F37B0A4-702E-4AA3-88F4-2A076997D50E}"/>
              </a:ext>
            </a:extLst>
          </p:cNvPr>
          <p:cNvGrpSpPr/>
          <p:nvPr userDrawn="1"/>
        </p:nvGrpSpPr>
        <p:grpSpPr>
          <a:xfrm>
            <a:off x="6154737" y="3502462"/>
            <a:ext cx="1908000" cy="2195957"/>
            <a:chOff x="2028824" y="3437888"/>
            <a:chExt cx="2240281" cy="2851151"/>
          </a:xfrm>
          <a:effectLst>
            <a:outerShdw blurRad="203200" sx="102000" sy="102000" algn="ctr" rotWithShape="0">
              <a:schemeClr val="bg1">
                <a:lumMod val="85000"/>
                <a:alpha val="38000"/>
              </a:schemeClr>
            </a:outerShdw>
          </a:effectLst>
        </p:grpSpPr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A2CA8D6A-D6E1-483E-A0A0-86C3B39D2497}"/>
                </a:ext>
              </a:extLst>
            </p:cNvPr>
            <p:cNvSpPr/>
            <p:nvPr/>
          </p:nvSpPr>
          <p:spPr>
            <a:xfrm>
              <a:off x="2028824" y="3437888"/>
              <a:ext cx="2238376" cy="2851151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chemeClr val="bg2">
                  <a:alpha val="40000"/>
                </a:schemeClr>
              </a:outerShdw>
            </a:effectLst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kern="0" dirty="0">
                <a:solidFill>
                  <a:srgbClr val="222222">
                    <a:alpha val="70000"/>
                  </a:srgbClr>
                </a:solidFill>
                <a:latin typeface="Open Sans"/>
              </a:endParaRPr>
            </a:p>
          </p:txBody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E530A182-89D1-46D4-802E-03F72AE5784E}"/>
                </a:ext>
              </a:extLst>
            </p:cNvPr>
            <p:cNvSpPr/>
            <p:nvPr/>
          </p:nvSpPr>
          <p:spPr>
            <a:xfrm>
              <a:off x="2030729" y="3437888"/>
              <a:ext cx="2238376" cy="467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C1BF16EA-C977-4DDB-9DF8-2BC723D55F6D}"/>
              </a:ext>
            </a:extLst>
          </p:cNvPr>
          <p:cNvGrpSpPr/>
          <p:nvPr userDrawn="1"/>
        </p:nvGrpSpPr>
        <p:grpSpPr>
          <a:xfrm>
            <a:off x="8335266" y="3502462"/>
            <a:ext cx="1908000" cy="2195957"/>
            <a:chOff x="2028824" y="3437888"/>
            <a:chExt cx="2240281" cy="2851151"/>
          </a:xfrm>
          <a:effectLst>
            <a:outerShdw blurRad="203200" sx="102000" sy="102000" algn="ctr" rotWithShape="0">
              <a:schemeClr val="bg1">
                <a:lumMod val="85000"/>
                <a:alpha val="38000"/>
              </a:schemeClr>
            </a:outerShdw>
          </a:effectLst>
        </p:grpSpPr>
        <p:sp>
          <p:nvSpPr>
            <p:cNvPr id="15" name="Rectangle 31">
              <a:extLst>
                <a:ext uri="{FF2B5EF4-FFF2-40B4-BE49-F238E27FC236}">
                  <a16:creationId xmlns:a16="http://schemas.microsoft.com/office/drawing/2014/main" id="{6FA1E37B-13D4-4108-A786-7D5F9CDD398A}"/>
                </a:ext>
              </a:extLst>
            </p:cNvPr>
            <p:cNvSpPr/>
            <p:nvPr/>
          </p:nvSpPr>
          <p:spPr>
            <a:xfrm>
              <a:off x="2028824" y="3437888"/>
              <a:ext cx="2238376" cy="2851151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chemeClr val="bg2">
                  <a:alpha val="40000"/>
                </a:schemeClr>
              </a:outerShdw>
            </a:effectLst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kern="0" dirty="0">
                <a:solidFill>
                  <a:srgbClr val="222222">
                    <a:alpha val="70000"/>
                  </a:srgbClr>
                </a:solidFill>
                <a:latin typeface="Open Sans"/>
              </a:endParaRPr>
            </a:p>
          </p:txBody>
        </p:sp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06A96412-EBB2-425D-8033-A1FEA9836E4D}"/>
                </a:ext>
              </a:extLst>
            </p:cNvPr>
            <p:cNvSpPr/>
            <p:nvPr/>
          </p:nvSpPr>
          <p:spPr>
            <a:xfrm>
              <a:off x="2030729" y="3437888"/>
              <a:ext cx="2238376" cy="467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7" name="Titre 16">
            <a:extLst>
              <a:ext uri="{FF2B5EF4-FFF2-40B4-BE49-F238E27FC236}">
                <a16:creationId xmlns:a16="http://schemas.microsoft.com/office/drawing/2014/main" id="{EE9CA145-29C1-4800-92FD-E699AF43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813" y="1460360"/>
            <a:ext cx="8452832" cy="865841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9C6F77-03A2-45EB-805A-820DFC1B0C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9113" y="2325688"/>
            <a:ext cx="8451850" cy="9810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81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B051F0-F0FA-4C08-800D-342AA6E9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C369DD-86A7-4EF5-AB4E-084C15D9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Petr Nepustil, Jiří Zahradník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097BC5F-84D1-441D-913C-7BBC13FBD4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5542" y="1128045"/>
            <a:ext cx="3975408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A4BB4A-5DE2-4216-AF82-878C00DE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542"/>
            <a:ext cx="5895975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2EECD46-7F4D-426A-B16D-0018A66673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2843213"/>
            <a:ext cx="5895975" cy="2857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E69851C-BC6B-44B3-BFA6-CD99BE8A618D}"/>
              </a:ext>
            </a:extLst>
          </p:cNvPr>
          <p:cNvSpPr/>
          <p:nvPr userDrawn="1"/>
        </p:nvSpPr>
        <p:spPr>
          <a:xfrm rot="5400000">
            <a:off x="1229776" y="2234524"/>
            <a:ext cx="54000" cy="684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5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www.k-net.cz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197BF681-AA90-43F0-9B5B-8B2AE4C5C3E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37496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6C21B3C-2D92-4DB6-83C6-C2C0785D5E9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" y="-23280"/>
            <a:ext cx="3788992" cy="7370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3E5FF2E-CBD6-4564-BC2A-28B7E362E85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559"/>
            <a:ext cx="12192000" cy="1260768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8D3156-D988-4924-9489-E92167CD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0529"/>
            <a:ext cx="10515600" cy="1214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1D18A9-BF77-4A52-86FC-320F303AB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00538"/>
            <a:ext cx="10515600" cy="278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0478E-BA50-41BD-BDED-166E5FC35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7176" y="403058"/>
            <a:ext cx="2743200" cy="210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8AFE89-A64C-40CB-932A-1D1D1E641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6" y="78540"/>
            <a:ext cx="335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fr-FR"/>
              <a:t>Petr Nepustil, Jiří Zahradník</a:t>
            </a:r>
            <a:endParaRPr lang="fr-FR" dirty="0"/>
          </a:p>
        </p:txBody>
      </p:sp>
      <p:sp>
        <p:nvSpPr>
          <p:cNvPr id="10" name="ZoneTexte 11">
            <a:extLst>
              <a:ext uri="{FF2B5EF4-FFF2-40B4-BE49-F238E27FC236}">
                <a16:creationId xmlns:a16="http://schemas.microsoft.com/office/drawing/2014/main" id="{774BB922-7F58-4C4F-9F3C-5A7E403CCEC1}"/>
              </a:ext>
            </a:extLst>
          </p:cNvPr>
          <p:cNvSpPr txBox="1"/>
          <p:nvPr userDrawn="1"/>
        </p:nvSpPr>
        <p:spPr>
          <a:xfrm>
            <a:off x="4416441" y="6457571"/>
            <a:ext cx="6115050" cy="2693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cs" sz="1130" dirty="0">
                <a:solidFill>
                  <a:prstClr val="white"/>
                </a:solidFill>
                <a:latin typeface="Arial narrow"/>
              </a:rPr>
              <a:t>Brno - Praha - Olešnice - Ostrava</a:t>
            </a:r>
            <a:r>
              <a:rPr lang="cs" sz="1130" dirty="0">
                <a:solidFill>
                  <a:prstClr val="white"/>
                </a:solidFill>
                <a:latin typeface="Arial narrow"/>
                <a:cs typeface="Calibri"/>
              </a:rPr>
              <a:t> | +420 548 220 150 | </a:t>
            </a:r>
            <a:r>
              <a:rPr lang="cs" sz="1130" dirty="0">
                <a:solidFill>
                  <a:prstClr val="white"/>
                </a:solidFill>
                <a:latin typeface="Arial narrow"/>
                <a:cs typeface="Calibri"/>
                <a:hlinkClick r:id="rId22"/>
              </a:rPr>
              <a:t>www.k-net.cz</a:t>
            </a:r>
            <a:endParaRPr lang="fr-FR" sz="1130" dirty="0">
              <a:solidFill>
                <a:prstClr val="white"/>
              </a:solidFill>
              <a:latin typeface="Arial narrow"/>
              <a:cs typeface="Calibri"/>
              <a:hlinkClick r:id="rId2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8535CA3-59AF-4453-AC66-30A77E46DD50}"/>
              </a:ext>
            </a:extLst>
          </p:cNvPr>
          <p:cNvSpPr txBox="1"/>
          <p:nvPr userDrawn="1"/>
        </p:nvSpPr>
        <p:spPr>
          <a:xfrm>
            <a:off x="4169094" y="181865"/>
            <a:ext cx="627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1200" dirty="0">
                <a:solidFill>
                  <a:schemeClr val="bg1"/>
                </a:solidFill>
                <a:effectLst/>
                <a:latin typeface="Oswald Regular" panose="02000503000000000000" pitchFamily="2" charset="0"/>
                <a:ea typeface="+mn-ea"/>
                <a:cs typeface="+mn-cs"/>
              </a:rPr>
              <a:t>Efektivní komunikace na dálku</a:t>
            </a:r>
            <a:endParaRPr lang="fr-FR" sz="2400" dirty="0">
              <a:solidFill>
                <a:schemeClr val="bg1"/>
              </a:solidFill>
              <a:latin typeface="Oswald Regular" panose="02000503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AAD82-44B4-4608-B095-13B286A05B73}"/>
              </a:ext>
            </a:extLst>
          </p:cNvPr>
          <p:cNvSpPr/>
          <p:nvPr userDrawn="1"/>
        </p:nvSpPr>
        <p:spPr>
          <a:xfrm rot="5400000">
            <a:off x="3927305" y="294832"/>
            <a:ext cx="288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6E2851-C252-4E4E-943A-E3E77A33669C}"/>
              </a:ext>
            </a:extLst>
          </p:cNvPr>
          <p:cNvSpPr/>
          <p:nvPr userDrawn="1"/>
        </p:nvSpPr>
        <p:spPr>
          <a:xfrm rot="5400000">
            <a:off x="574867" y="408961"/>
            <a:ext cx="36000" cy="5291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56" r:id="rId12"/>
    <p:sldLayoutId id="2147483657" r:id="rId13"/>
    <p:sldLayoutId id="2147483658" r:id="rId14"/>
    <p:sldLayoutId id="2147483661" r:id="rId15"/>
    <p:sldLayoutId id="2147483662" r:id="rId16"/>
    <p:sldLayoutId id="2147483660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B8136"/>
          </a:solidFill>
          <a:latin typeface="Oswald Regular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Oswald Regular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swald Regular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-net.cz/clanky-loginu/napadl-nas-kryptovir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.k-net.cz/videotipy" TargetMode="External"/><Relationship Id="rId2" Type="http://schemas.openxmlformats.org/officeDocument/2006/relationships/hyperlink" Target="https://www.atis.cz/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-net.cz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-net.cz/sluzby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tis.cz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185838-64D2-4974-B450-1D1789A1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5811D6-DF31-42A7-981F-73274622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10" y="5975508"/>
            <a:ext cx="2836051" cy="365125"/>
          </a:xfrm>
        </p:spPr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03B58F0-9BF4-4358-B469-303B2C63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2" y="3026744"/>
            <a:ext cx="9767455" cy="1325563"/>
          </a:xfrm>
        </p:spPr>
        <p:txBody>
          <a:bodyPr>
            <a:normAutofit/>
          </a:bodyPr>
          <a:lstStyle/>
          <a:p>
            <a:r>
              <a:rPr lang="cs-CZ" b="0" dirty="0"/>
              <a:t>Případová studie – řešení incidentu ransomware / </a:t>
            </a:r>
            <a:r>
              <a:rPr lang="cs-CZ" b="0" dirty="0" err="1"/>
              <a:t>Phobos</a:t>
            </a:r>
            <a:r>
              <a:rPr lang="cs-CZ" b="0" dirty="0"/>
              <a:t> C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F3913C-BADE-4032-B0CE-0A3FADBCD7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Petr Nepustil – K-NET</a:t>
            </a:r>
          </a:p>
          <a:p>
            <a:pPr marL="0" indent="0">
              <a:buNone/>
            </a:pPr>
            <a:r>
              <a:rPr lang="cs-CZ" dirty="0"/>
              <a:t>Jiří Zahradník - ATIS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84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3337CD-A7FE-4043-8DF3-30377939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18A5D5-1602-45E3-B2C5-D09B5EC2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11" y="5975508"/>
            <a:ext cx="2880439" cy="365125"/>
          </a:xfrm>
        </p:spPr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421E163-67BE-4DF6-8E6A-6D52BC7C1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co si dát hlavně pozor!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DC802D89-F28E-411E-AB0F-E11EDC2F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2" y="3026744"/>
            <a:ext cx="9767455" cy="1325563"/>
          </a:xfrm>
        </p:spPr>
        <p:txBody>
          <a:bodyPr>
            <a:normAutofit/>
          </a:bodyPr>
          <a:lstStyle/>
          <a:p>
            <a:r>
              <a:rPr lang="cs-CZ" dirty="0"/>
              <a:t>Komunikace s útočníkem a hledání pomoci</a:t>
            </a:r>
          </a:p>
        </p:txBody>
      </p:sp>
    </p:spTree>
    <p:extLst>
      <p:ext uri="{BB962C8B-B14F-4D97-AF65-F5344CB8AC3E}">
        <p14:creationId xmlns:p14="http://schemas.microsoft.com/office/powerpoint/2010/main" val="83464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E7E01F3-24AB-42A9-A0AD-1CF1750E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škod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8DFA4-BBC4-4A93-8A3D-6714ACE5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DA747-CF49-43B3-B65C-2B45E445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9739086-86F2-44CB-B95C-0CAB11C79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Funkční</a:t>
            </a:r>
          </a:p>
          <a:p>
            <a:pPr lvl="1"/>
            <a:r>
              <a:rPr lang="cs-CZ" dirty="0"/>
              <a:t>IS Cestovní kanceláře – běží jako služba v cloudu dodavatele</a:t>
            </a:r>
          </a:p>
          <a:p>
            <a:pPr lvl="1"/>
            <a:r>
              <a:rPr lang="cs-CZ" dirty="0"/>
              <a:t>Doménový řadič – po opravě systému</a:t>
            </a:r>
          </a:p>
          <a:p>
            <a:pPr lvl="1"/>
            <a:r>
              <a:rPr lang="cs-CZ" dirty="0"/>
              <a:t>Přístupový terminálový server – po opravě systému</a:t>
            </a:r>
          </a:p>
          <a:p>
            <a:pPr lvl="1"/>
            <a:endParaRPr lang="cs-CZ" dirty="0"/>
          </a:p>
          <a:p>
            <a:r>
              <a:rPr lang="cs-CZ" dirty="0"/>
              <a:t>Nefunkční</a:t>
            </a:r>
          </a:p>
          <a:p>
            <a:pPr lvl="1"/>
            <a:r>
              <a:rPr lang="cs-CZ" dirty="0"/>
              <a:t>E-mailový server Exchange včetně uživatelské pošty</a:t>
            </a:r>
          </a:p>
          <a:p>
            <a:pPr lvl="1"/>
            <a:r>
              <a:rPr lang="cs-CZ" dirty="0"/>
              <a:t>Uživatelská data a soubory</a:t>
            </a:r>
          </a:p>
          <a:p>
            <a:pPr lvl="1"/>
            <a:r>
              <a:rPr lang="cs-CZ" dirty="0"/>
              <a:t>Zálohy</a:t>
            </a:r>
          </a:p>
          <a:p>
            <a:pPr lvl="1"/>
            <a:r>
              <a:rPr lang="cs-CZ" dirty="0"/>
              <a:t>Ostatní obslužné servery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4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E7E01F3-24AB-42A9-A0AD-1CF1750E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záchrany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8DFA4-BBC4-4A93-8A3D-6714ACE5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DA747-CF49-43B3-B65C-2B45E445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9739086-86F2-44CB-B95C-0CAB11C79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Pomocí antiviru ESET vyčištění infrastruktury od zbytků škodlivého kódu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Obnovení poškozených systémů – DC řadič a </a:t>
            </a:r>
            <a:r>
              <a:rPr lang="cs-CZ" dirty="0" err="1"/>
              <a:t>Citrix</a:t>
            </a:r>
            <a:r>
              <a:rPr lang="cs-CZ" dirty="0"/>
              <a:t> TS server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Hledání </a:t>
            </a:r>
            <a:r>
              <a:rPr lang="cs-CZ" dirty="0" err="1"/>
              <a:t>dekryptoru</a:t>
            </a:r>
            <a:r>
              <a:rPr lang="cs-CZ" dirty="0"/>
              <a:t> a komunikace s antivirovými společnostmi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Nová instalace a konfigurace Exchange serveru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Komunikace s útočníkem – </a:t>
            </a:r>
            <a:r>
              <a:rPr lang="cs-CZ" dirty="0">
                <a:hlinkClick r:id="rId2"/>
              </a:rPr>
              <a:t>záznam komunikace s útočníkem</a:t>
            </a:r>
            <a:endParaRPr lang="cs-CZ" dirty="0"/>
          </a:p>
          <a:p>
            <a:pPr lvl="1"/>
            <a:r>
              <a:rPr lang="cs-CZ" dirty="0"/>
              <a:t>Platba cca 100.000Kč – obnoven pouze 1 server !!!!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Komunikace se společnostmi – beforecrypt.com a datarecovery.com</a:t>
            </a:r>
          </a:p>
          <a:p>
            <a:pPr lvl="1"/>
            <a:r>
              <a:rPr lang="cs-CZ" dirty="0"/>
              <a:t>Nabídka na pomoc s vyjednáváním za 3000€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Instalace, konfigurace a obnovení zbývajících serverů z dostupných archivů</a:t>
            </a:r>
          </a:p>
        </p:txBody>
      </p:sp>
    </p:spTree>
    <p:extLst>
      <p:ext uri="{BB962C8B-B14F-4D97-AF65-F5344CB8AC3E}">
        <p14:creationId xmlns:p14="http://schemas.microsoft.com/office/powerpoint/2010/main" val="3776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3337CD-A7FE-4043-8DF3-30377939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18A5D5-1602-45E3-B2C5-D09B5EC2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11" y="5975508"/>
            <a:ext cx="2880439" cy="365125"/>
          </a:xfrm>
        </p:spPr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421E163-67BE-4DF6-8E6A-6D52BC7C1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Jaké byly provedeny změny a co nás nyní čeká?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DC802D89-F28E-411E-AB0F-E11EDC2F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2" y="3026744"/>
            <a:ext cx="9767455" cy="1325563"/>
          </a:xfrm>
        </p:spPr>
        <p:txBody>
          <a:bodyPr>
            <a:normAutofit/>
          </a:bodyPr>
          <a:lstStyle/>
          <a:p>
            <a:r>
              <a:rPr lang="cs-CZ" dirty="0"/>
              <a:t>Jak dále?</a:t>
            </a:r>
          </a:p>
        </p:txBody>
      </p:sp>
    </p:spTree>
    <p:extLst>
      <p:ext uri="{BB962C8B-B14F-4D97-AF65-F5344CB8AC3E}">
        <p14:creationId xmlns:p14="http://schemas.microsoft.com/office/powerpoint/2010/main" val="145609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E7E01F3-24AB-42A9-A0AD-1CF1750E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dále???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8DFA4-BBC4-4A93-8A3D-6714ACE5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DA747-CF49-43B3-B65C-2B45E445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B623F8-B0B8-4AA5-A3E0-64E93DE369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6583" y="3345424"/>
            <a:ext cx="10515600" cy="1163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FF0000"/>
                </a:solidFill>
              </a:rPr>
              <a:t>Kompletní revize zálohovací strategie</a:t>
            </a:r>
          </a:p>
        </p:txBody>
      </p:sp>
    </p:spTree>
    <p:extLst>
      <p:ext uri="{BB962C8B-B14F-4D97-AF65-F5344CB8AC3E}">
        <p14:creationId xmlns:p14="http://schemas.microsoft.com/office/powerpoint/2010/main" val="39588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3337CD-A7FE-4043-8DF3-30377939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18A5D5-1602-45E3-B2C5-D09B5EC2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11" y="5975508"/>
            <a:ext cx="2880439" cy="365125"/>
          </a:xfrm>
        </p:spPr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421E163-67BE-4DF6-8E6A-6D52BC7C1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Ptejte se nás na co chcete a my vám odpovíme na co chceme my.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DC802D89-F28E-411E-AB0F-E11EDC2F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2" y="3026744"/>
            <a:ext cx="9767455" cy="1325563"/>
          </a:xfrm>
        </p:spPr>
        <p:txBody>
          <a:bodyPr>
            <a:normAutofit/>
          </a:bodyPr>
          <a:lstStyle/>
          <a:p>
            <a:r>
              <a:rPr lang="cs-CZ" dirty="0"/>
              <a:t>Dotazy</a:t>
            </a:r>
          </a:p>
        </p:txBody>
      </p:sp>
    </p:spTree>
    <p:extLst>
      <p:ext uri="{BB962C8B-B14F-4D97-AF65-F5344CB8AC3E}">
        <p14:creationId xmlns:p14="http://schemas.microsoft.com/office/powerpoint/2010/main" val="248329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E7E01F3-24AB-42A9-A0AD-1CF1750E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závěr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8DFA4-BBC4-4A93-8A3D-6714ACE5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DA747-CF49-43B3-B65C-2B45E445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9739086-86F2-44CB-B95C-0CAB11C79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www.k-net.cz</a:t>
            </a:r>
          </a:p>
          <a:p>
            <a:pPr marL="0" indent="0" algn="ctr">
              <a:buNone/>
            </a:pP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www.atis.cz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Kompletní článek o napadení včetně záznamu komunikace s útočníkem</a:t>
            </a: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Přihlaste odběr tipů do e-mailu:</a:t>
            </a:r>
            <a:br>
              <a:rPr lang="cs-CZ" dirty="0"/>
            </a:br>
            <a:r>
              <a:rPr lang="cs-CZ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https://k.k-net.cz/videotipy</a:t>
            </a:r>
            <a:r>
              <a:rPr lang="cs-CZ" u="sng" dirty="0">
                <a:solidFill>
                  <a:srgbClr val="FF0000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7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04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E7E01F3-24AB-42A9-A0AD-1CF1750E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webináře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8DFA4-BBC4-4A93-8A3D-6714ACE5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DA747-CF49-43B3-B65C-2B45E445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9739086-86F2-44CB-B95C-0CAB11C79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Představení společností</a:t>
            </a:r>
          </a:p>
          <a:p>
            <a:r>
              <a:rPr lang="cs-CZ" dirty="0"/>
              <a:t>Základní data o infrastruktuře a napadení</a:t>
            </a:r>
          </a:p>
          <a:p>
            <a:r>
              <a:rPr lang="cs-CZ" dirty="0"/>
              <a:t>Komunikace s útočníkem a hledání pomoci</a:t>
            </a:r>
          </a:p>
          <a:p>
            <a:r>
              <a:rPr lang="cs-CZ" dirty="0"/>
              <a:t>Jak dále?</a:t>
            </a:r>
          </a:p>
          <a:p>
            <a:r>
              <a:rPr lang="cs-CZ" dirty="0"/>
              <a:t>Dotazy</a:t>
            </a:r>
          </a:p>
        </p:txBody>
      </p:sp>
    </p:spTree>
    <p:extLst>
      <p:ext uri="{BB962C8B-B14F-4D97-AF65-F5344CB8AC3E}">
        <p14:creationId xmlns:p14="http://schemas.microsoft.com/office/powerpoint/2010/main" val="225632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3337CD-A7FE-4043-8DF3-30377939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18A5D5-1602-45E3-B2C5-D09B5EC2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11" y="5975508"/>
            <a:ext cx="2791663" cy="365125"/>
          </a:xfrm>
        </p:spPr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421E163-67BE-4DF6-8E6A-6D52BC7C1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K-NET</a:t>
            </a:r>
          </a:p>
          <a:p>
            <a:r>
              <a:rPr lang="cs-CZ" dirty="0"/>
              <a:t>ATIS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DC802D89-F28E-411E-AB0F-E11EDC2F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2" y="3026744"/>
            <a:ext cx="9767455" cy="1325563"/>
          </a:xfrm>
        </p:spPr>
        <p:txBody>
          <a:bodyPr>
            <a:normAutofit/>
          </a:bodyPr>
          <a:lstStyle/>
          <a:p>
            <a:r>
              <a:rPr lang="cs-CZ" dirty="0"/>
              <a:t>Představení společností</a:t>
            </a:r>
          </a:p>
        </p:txBody>
      </p:sp>
    </p:spTree>
    <p:extLst>
      <p:ext uri="{BB962C8B-B14F-4D97-AF65-F5344CB8AC3E}">
        <p14:creationId xmlns:p14="http://schemas.microsoft.com/office/powerpoint/2010/main" val="123075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A6DCB1-66E4-A64F-8B5D-9D444769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66AE4E-9D41-174C-8689-1FB79F34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pic>
        <p:nvPicPr>
          <p:cNvPr id="14" name="Obrázek 13" descr="Obsah obrázku interiér, pracovní stůl, stůl, počítač&#10;&#10;Popis byl vytvořen automaticky">
            <a:hlinkClick r:id="rId2"/>
            <a:extLst>
              <a:ext uri="{FF2B5EF4-FFF2-40B4-BE49-F238E27FC236}">
                <a16:creationId xmlns:a16="http://schemas.microsoft.com/office/drawing/2014/main" id="{9A5E65C5-808D-6F44-B2BB-55A6BD04B9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507" y="1627505"/>
            <a:ext cx="11259312" cy="426367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47CD0C-B8E4-534A-BD8F-0463A31A3863}"/>
              </a:ext>
            </a:extLst>
          </p:cNvPr>
          <p:cNvSpPr txBox="1"/>
          <p:nvPr/>
        </p:nvSpPr>
        <p:spPr>
          <a:xfrm>
            <a:off x="3704492" y="5930399"/>
            <a:ext cx="478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  <a:latin typeface="Oswald Medium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více na www.k-net.cz</a:t>
            </a:r>
            <a:endParaRPr lang="cs-CZ" sz="2800" dirty="0">
              <a:solidFill>
                <a:srgbClr val="FF0000"/>
              </a:solidFill>
              <a:latin typeface="Oswald Medium" panose="02000603000000000000" pitchFamily="2" charset="0"/>
            </a:endParaRP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5D68ADDE-1F0C-4F44-ADE7-1E238A47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83" y="553157"/>
            <a:ext cx="10515600" cy="1325563"/>
          </a:xfrm>
        </p:spPr>
        <p:txBody>
          <a:bodyPr/>
          <a:lstStyle/>
          <a:p>
            <a:r>
              <a:rPr lang="cs-CZ" dirty="0"/>
              <a:t>K-net – základní představení</a:t>
            </a:r>
          </a:p>
        </p:txBody>
      </p:sp>
    </p:spTree>
    <p:extLst>
      <p:ext uri="{BB962C8B-B14F-4D97-AF65-F5344CB8AC3E}">
        <p14:creationId xmlns:p14="http://schemas.microsoft.com/office/powerpoint/2010/main" val="328420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C55BC9-7D73-A647-8FF7-F2909541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85ACFC-7F89-8A46-9D7B-812DCA54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6046ED-3640-4695-9345-6968BCA0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54" y="1878720"/>
            <a:ext cx="9690288" cy="4875521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EE502851-AEDD-4D4C-A723-C12ED773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83" y="553157"/>
            <a:ext cx="10515600" cy="1325563"/>
          </a:xfrm>
        </p:spPr>
        <p:txBody>
          <a:bodyPr/>
          <a:lstStyle/>
          <a:p>
            <a:r>
              <a:rPr lang="cs-CZ" dirty="0"/>
              <a:t>K-net - S čím vám můžeme pomoci?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8736883-19DC-4C46-B1E6-1A34C93D20ED}"/>
              </a:ext>
            </a:extLst>
          </p:cNvPr>
          <p:cNvSpPr txBox="1"/>
          <p:nvPr/>
        </p:nvSpPr>
        <p:spPr>
          <a:xfrm>
            <a:off x="9429010" y="5022180"/>
            <a:ext cx="1632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Oswald" panose="02000503000000000000" pitchFamily="2" charset="0"/>
              </a:rPr>
              <a:t>Více na:</a:t>
            </a:r>
          </a:p>
          <a:p>
            <a:r>
              <a:rPr lang="cs-CZ" dirty="0">
                <a:solidFill>
                  <a:srgbClr val="FF0000"/>
                </a:solidFill>
                <a:latin typeface="Oswald" panose="020005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</a:t>
            </a:r>
            <a:r>
              <a:rPr lang="cs-CZ" dirty="0" err="1">
                <a:solidFill>
                  <a:srgbClr val="FF0000"/>
                </a:solidFill>
                <a:latin typeface="Oswald" panose="020005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net.cz</a:t>
            </a:r>
            <a:r>
              <a:rPr lang="cs-CZ" dirty="0">
                <a:solidFill>
                  <a:srgbClr val="FF0000"/>
                </a:solidFill>
                <a:latin typeface="Oswald" panose="020005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dirty="0" err="1">
                <a:solidFill>
                  <a:srgbClr val="FF0000"/>
                </a:solidFill>
                <a:latin typeface="Oswald" panose="020005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sluzby</a:t>
            </a:r>
            <a:r>
              <a:rPr lang="cs-CZ" dirty="0">
                <a:solidFill>
                  <a:srgbClr val="FF0000"/>
                </a:solidFill>
                <a:latin typeface="Oswald" panose="020005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cs-CZ" dirty="0">
              <a:solidFill>
                <a:srgbClr val="FF0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9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A6DCB1-66E4-A64F-8B5D-9D444769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66AE4E-9D41-174C-8689-1FB79F34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C47CD0C-B8E4-534A-BD8F-0463A31A3863}"/>
              </a:ext>
            </a:extLst>
          </p:cNvPr>
          <p:cNvSpPr txBox="1"/>
          <p:nvPr/>
        </p:nvSpPr>
        <p:spPr>
          <a:xfrm>
            <a:off x="3704492" y="5930399"/>
            <a:ext cx="478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  <a:latin typeface="Oswald Medium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více na www.atis.cz</a:t>
            </a:r>
            <a:endParaRPr lang="cs-CZ" sz="2800" dirty="0">
              <a:solidFill>
                <a:srgbClr val="FF0000"/>
              </a:solidFill>
              <a:latin typeface="Oswald Medium" panose="02000603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01D844-1DA2-4B8F-B773-39A207A5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95" y="1702151"/>
            <a:ext cx="7094567" cy="4228248"/>
          </a:xfrm>
          <a:prstGeom prst="rect">
            <a:avLst/>
          </a:prstGeom>
        </p:spPr>
      </p:pic>
      <p:sp>
        <p:nvSpPr>
          <p:cNvPr id="8" name="Nadpis 5">
            <a:extLst>
              <a:ext uri="{FF2B5EF4-FFF2-40B4-BE49-F238E27FC236}">
                <a16:creationId xmlns:a16="http://schemas.microsoft.com/office/drawing/2014/main" id="{E0B8437B-61D4-4659-B583-D93DE1A6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83" y="553157"/>
            <a:ext cx="10515600" cy="1325563"/>
          </a:xfrm>
        </p:spPr>
        <p:txBody>
          <a:bodyPr/>
          <a:lstStyle/>
          <a:p>
            <a:r>
              <a:rPr lang="cs-CZ" dirty="0"/>
              <a:t>ATIS – Dovolená dle zaměření</a:t>
            </a:r>
          </a:p>
        </p:txBody>
      </p:sp>
    </p:spTree>
    <p:extLst>
      <p:ext uri="{BB962C8B-B14F-4D97-AF65-F5344CB8AC3E}">
        <p14:creationId xmlns:p14="http://schemas.microsoft.com/office/powerpoint/2010/main" val="303219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3337CD-A7FE-4043-8DF3-30377939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18A5D5-1602-45E3-B2C5-D09B5EC2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11" y="5975508"/>
            <a:ext cx="2880439" cy="365125"/>
          </a:xfrm>
        </p:spPr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421E163-67BE-4DF6-8E6A-6D52BC7C1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Co a jak bylo napadeno?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DC802D89-F28E-411E-AB0F-E11EDC2F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2" y="3026744"/>
            <a:ext cx="9767455" cy="1325563"/>
          </a:xfrm>
        </p:spPr>
        <p:txBody>
          <a:bodyPr>
            <a:normAutofit/>
          </a:bodyPr>
          <a:lstStyle/>
          <a:p>
            <a:r>
              <a:rPr lang="cs-CZ" dirty="0"/>
              <a:t>Základní data o infrastruktuře a napadení</a:t>
            </a:r>
          </a:p>
        </p:txBody>
      </p:sp>
    </p:spTree>
    <p:extLst>
      <p:ext uri="{BB962C8B-B14F-4D97-AF65-F5344CB8AC3E}">
        <p14:creationId xmlns:p14="http://schemas.microsoft.com/office/powerpoint/2010/main" val="169940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E7E01F3-24AB-42A9-A0AD-1CF1750E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Infrastruktura ATIS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8DFA4-BBC4-4A93-8A3D-6714ACE5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DA747-CF49-43B3-B65C-2B45E445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9739086-86F2-44CB-B95C-0CAB11C79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Nová infrastruktura</a:t>
            </a:r>
          </a:p>
          <a:p>
            <a:pPr lvl="1"/>
            <a:r>
              <a:rPr lang="cs-CZ" dirty="0"/>
              <a:t>2 HW servery, diskové pole</a:t>
            </a:r>
          </a:p>
          <a:p>
            <a:pPr lvl="1"/>
            <a:r>
              <a:rPr lang="cs-CZ" dirty="0"/>
              <a:t>Virtualizace </a:t>
            </a:r>
            <a:r>
              <a:rPr lang="cs-CZ" dirty="0" err="1"/>
              <a:t>Citrix</a:t>
            </a:r>
            <a:r>
              <a:rPr lang="cs-CZ" dirty="0"/>
              <a:t> </a:t>
            </a:r>
            <a:r>
              <a:rPr lang="cs-CZ" dirty="0" err="1"/>
              <a:t>XenServer</a:t>
            </a:r>
            <a:endParaRPr lang="cs-CZ" dirty="0"/>
          </a:p>
          <a:p>
            <a:pPr lvl="1"/>
            <a:r>
              <a:rPr lang="cs-CZ" dirty="0" err="1"/>
              <a:t>Citrix</a:t>
            </a:r>
            <a:r>
              <a:rPr lang="cs-CZ" dirty="0"/>
              <a:t> </a:t>
            </a:r>
            <a:r>
              <a:rPr lang="cs-CZ" dirty="0" err="1"/>
              <a:t>XenApp</a:t>
            </a:r>
            <a:r>
              <a:rPr lang="cs-CZ" dirty="0"/>
              <a:t> (terminálový server)</a:t>
            </a:r>
          </a:p>
          <a:p>
            <a:pPr lvl="1"/>
            <a:r>
              <a:rPr lang="cs-CZ" dirty="0"/>
              <a:t>Exchange server</a:t>
            </a:r>
          </a:p>
          <a:p>
            <a:pPr lvl="1"/>
            <a:r>
              <a:rPr lang="cs-CZ" dirty="0"/>
              <a:t>Doménový řadič, aplikační server</a:t>
            </a:r>
          </a:p>
          <a:p>
            <a:pPr lvl="1"/>
            <a:r>
              <a:rPr lang="cs-CZ" dirty="0"/>
              <a:t>Zálohování </a:t>
            </a:r>
            <a:r>
              <a:rPr lang="cs-CZ" dirty="0" err="1"/>
              <a:t>Arcronis</a:t>
            </a:r>
            <a:endParaRPr lang="cs-CZ" dirty="0"/>
          </a:p>
          <a:p>
            <a:r>
              <a:rPr lang="cs-CZ" dirty="0"/>
              <a:t>Stará infrastruktura</a:t>
            </a:r>
          </a:p>
          <a:p>
            <a:pPr lvl="1"/>
            <a:r>
              <a:rPr lang="cs-CZ" dirty="0"/>
              <a:t>2 HW servery, diskové pole</a:t>
            </a:r>
          </a:p>
          <a:p>
            <a:pPr lvl="1"/>
            <a:r>
              <a:rPr lang="cs-CZ" dirty="0"/>
              <a:t>Pomocné servery</a:t>
            </a:r>
          </a:p>
        </p:txBody>
      </p:sp>
    </p:spTree>
    <p:extLst>
      <p:ext uri="{BB962C8B-B14F-4D97-AF65-F5344CB8AC3E}">
        <p14:creationId xmlns:p14="http://schemas.microsoft.com/office/powerpoint/2010/main" val="297399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E7E01F3-24AB-42A9-A0AD-1CF1750E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napadení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8DFA4-BBC4-4A93-8A3D-6714ACE5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března 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DA747-CF49-43B3-B65C-2B45E445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Petr Nepustil, Jiří Zahradník</a:t>
            </a:r>
            <a:endParaRPr lang="fr-FR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9739086-86F2-44CB-B95C-0CAB11C79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cs-CZ" dirty="0"/>
              <a:t>Datum napadení – 8.8.2020</a:t>
            </a:r>
          </a:p>
          <a:p>
            <a:r>
              <a:rPr lang="cs-CZ" dirty="0"/>
              <a:t>Ransomware – </a:t>
            </a:r>
            <a:r>
              <a:rPr lang="cs-CZ" dirty="0" err="1"/>
              <a:t>Phobos.C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9.8.2020 došlo k zašifrování 9ti serverů ze 13ti včetně záloh</a:t>
            </a:r>
          </a:p>
          <a:p>
            <a:r>
              <a:rPr lang="cs-CZ" dirty="0"/>
              <a:t>Způsob napadení se nepodařilo zjistit</a:t>
            </a:r>
          </a:p>
          <a:p>
            <a:r>
              <a:rPr lang="cs-CZ" dirty="0"/>
              <a:t>Způsob šíření – přes sdílení souborů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5795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BFBFB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FDB5ED7A075246A2E8FA3F99C00A3F" ma:contentTypeVersion="12" ma:contentTypeDescription="Vytvoří nový dokument" ma:contentTypeScope="" ma:versionID="4284f8f052a825539a3f7959a26e9882">
  <xsd:schema xmlns:xsd="http://www.w3.org/2001/XMLSchema" xmlns:xs="http://www.w3.org/2001/XMLSchema" xmlns:p="http://schemas.microsoft.com/office/2006/metadata/properties" xmlns:ns2="b06e5a1e-eb4f-4515-bdb8-2ed64e92a7a1" xmlns:ns3="60e083f7-d4e3-4849-be51-1239fbfcea9f" targetNamespace="http://schemas.microsoft.com/office/2006/metadata/properties" ma:root="true" ma:fieldsID="2b725b89633a0ec2b9f54a5621467e32" ns2:_="" ns3:_="">
    <xsd:import namespace="b06e5a1e-eb4f-4515-bdb8-2ed64e92a7a1"/>
    <xsd:import namespace="60e083f7-d4e3-4849-be51-1239fbfcea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e5a1e-eb4f-4515-bdb8-2ed64e92a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083f7-d4e3-4849-be51-1239fbfce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0e083f7-d4e3-4849-be51-1239fbfcea9f">
      <UserInfo>
        <DisplayName>Knettig Jan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71BB1A-0C55-4E65-B8A8-CEDCAB4482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BAB43-2727-4CCF-AB05-46F8B3375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6e5a1e-eb4f-4515-bdb8-2ed64e92a7a1"/>
    <ds:schemaRef ds:uri="60e083f7-d4e3-4849-be51-1239fbfce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5182B0-A95D-4CFA-9F03-E093D252C26A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0e083f7-d4e3-4849-be51-1239fbfcea9f"/>
    <ds:schemaRef ds:uri="b06e5a1e-eb4f-4515-bdb8-2ed64e92a7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Širokoúhlá obrazovka</PresentationFormat>
  <Paragraphs>110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Open Sans</vt:lpstr>
      <vt:lpstr>Oswald</vt:lpstr>
      <vt:lpstr>Oswald Medium</vt:lpstr>
      <vt:lpstr>Oswald Regular</vt:lpstr>
      <vt:lpstr>Thème Office</vt:lpstr>
      <vt:lpstr>Případová studie – řešení incidentu ransomware / Phobos C</vt:lpstr>
      <vt:lpstr>Program webináře</vt:lpstr>
      <vt:lpstr>Představení společností</vt:lpstr>
      <vt:lpstr>K-net – základní představení</vt:lpstr>
      <vt:lpstr>K-net - S čím vám můžeme pomoci?</vt:lpstr>
      <vt:lpstr>ATIS – Dovolená dle zaměření</vt:lpstr>
      <vt:lpstr>Základní data o infrastruktuře a napadení</vt:lpstr>
      <vt:lpstr>Infrastruktura ATIS</vt:lpstr>
      <vt:lpstr>Postup napadení</vt:lpstr>
      <vt:lpstr>Komunikace s útočníkem a hledání pomoci</vt:lpstr>
      <vt:lpstr>Rozsah škod</vt:lpstr>
      <vt:lpstr>Postup záchrany</vt:lpstr>
      <vt:lpstr>Jak dále?</vt:lpstr>
      <vt:lpstr>Co dále???</vt:lpstr>
      <vt:lpstr>Dotazy</vt:lpstr>
      <vt:lpstr>Informace na 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Křečková Anaelle</dc:creator>
  <cp:lastModifiedBy>Knettig Jan</cp:lastModifiedBy>
  <cp:revision>177</cp:revision>
  <dcterms:created xsi:type="dcterms:W3CDTF">2018-12-11T21:53:41Z</dcterms:created>
  <dcterms:modified xsi:type="dcterms:W3CDTF">2021-03-06T20:29:51Z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0x010100D1FDB5ED7A075246A2E8FA3F99C00A3F</vt:lpwstr>
  </property>
</Properties>
</file>