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handoutMasterIdLst>
    <p:handoutMasterId r:id="rId12"/>
  </p:handoutMasterIdLst>
  <p:sldIdLst>
    <p:sldId id="312" r:id="rId2"/>
    <p:sldId id="315" r:id="rId3"/>
    <p:sldId id="308" r:id="rId4"/>
    <p:sldId id="311" r:id="rId5"/>
    <p:sldId id="276" r:id="rId6"/>
    <p:sldId id="305" r:id="rId7"/>
    <p:sldId id="292" r:id="rId8"/>
    <p:sldId id="313" r:id="rId9"/>
    <p:sldId id="314" r:id="rId1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82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230" autoAdjust="0"/>
  </p:normalViewPr>
  <p:slideViewPr>
    <p:cSldViewPr snapToGrid="0" snapToObjects="1">
      <p:cViewPr varScale="1">
        <p:scale>
          <a:sx n="56" d="100"/>
          <a:sy n="56" d="100"/>
        </p:scale>
        <p:origin x="-2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3C7A7-3D85-C043-A862-E37AF7BE805F}" type="datetimeFigureOut">
              <a:rPr lang="en-US" smtClean="0"/>
              <a:t>27/04/2016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BC9F3-242F-1447-8C86-7D2E51579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44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7596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09" name="Shape 109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-US" sz="1800" b="0" i="0" u="none" strike="noStrike" cap="none" baseline="0" dirty="0"/>
          </a:p>
        </p:txBody>
      </p:sp>
      <p:sp>
        <p:nvSpPr>
          <p:cNvPr id="109" name="Shape 109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going to go through the groups and what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can provide to make it easy for Dojos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setup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8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great addition to the library </a:t>
            </a:r>
            <a:r>
              <a:rPr lang="en-US" baseline="0" dirty="0" err="1" smtClean="0"/>
              <a:t>programmes</a:t>
            </a:r>
            <a:endParaRPr lang="en-US" baseline="0" dirty="0" smtClean="0"/>
          </a:p>
          <a:p>
            <a:r>
              <a:rPr lang="en-US" baseline="0" dirty="0" smtClean="0"/>
              <a:t>Getting young people back into libraries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11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Eg</a:t>
            </a:r>
            <a:r>
              <a:rPr lang="en-US" dirty="0" smtClean="0"/>
              <a:t> Portugal:</a:t>
            </a:r>
            <a:r>
              <a:rPr lang="en-US" baseline="0" dirty="0" smtClean="0"/>
              <a:t> There are students running the Dojo and receiving course credits for doing 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3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Docklands Dojo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47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 to</a:t>
            </a:r>
            <a:r>
              <a:rPr lang="en-US" baseline="0" dirty="0" smtClean="0"/>
              <a:t> under privileged youths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75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Q: do you have any ideas that you could enter?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11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Q: do you have any ideas that you could enter?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1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4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3"/>
          </p:nvPr>
        </p:nvSpPr>
        <p:spPr>
          <a:xfrm>
            <a:off x="4645028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722312" y="4406903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24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0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9525" y="431800"/>
            <a:ext cx="9134475" cy="523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Welcome!</a:t>
            </a:r>
            <a:endParaRPr lang="en-US" sz="280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CDF Logo ba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013"/>
            <a:ext cx="9144000" cy="40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7577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1112" y="1335087"/>
            <a:ext cx="7862887" cy="5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9525" y="431800"/>
            <a:ext cx="9134475" cy="523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Steps to start a CoderDojo</a:t>
            </a:r>
            <a:endParaRPr lang="en-US" sz="280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9525" y="1335087"/>
            <a:ext cx="3754220" cy="5080000"/>
          </a:xfrm>
          <a:prstGeom prst="rect">
            <a:avLst/>
          </a:prstGeom>
          <a:solidFill>
            <a:srgbClr val="FD414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327025" y="1704269"/>
            <a:ext cx="3699293" cy="47720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 Find a Champion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endParaRPr lang="en-US"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 Register on Zen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endParaRPr lang="en-US"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3. Gather a team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endParaRPr lang="en-US"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4. Find a Venue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endParaRPr lang="en-US"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5. Plan your first session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endParaRPr lang="en-US"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</a:pPr>
            <a:r>
              <a:rPr lang="en-US" sz="24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6. Promote the Dojo!</a:t>
            </a:r>
          </a:p>
        </p:txBody>
      </p:sp>
    </p:spTree>
    <p:extLst>
      <p:ext uri="{BB962C8B-B14F-4D97-AF65-F5344CB8AC3E}">
        <p14:creationId xmlns:p14="http://schemas.microsoft.com/office/powerpoint/2010/main" val="163271465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395" y="38976"/>
            <a:ext cx="8229600" cy="1143000"/>
          </a:xfrm>
        </p:spPr>
        <p:txBody>
          <a:bodyPr/>
          <a:lstStyle/>
          <a:p>
            <a:r>
              <a:rPr lang="en-US" sz="2800" dirty="0" smtClean="0"/>
              <a:t>Groups you can approach in your region</a:t>
            </a:r>
            <a:endParaRPr lang="en-US" sz="2800" dirty="0"/>
          </a:p>
        </p:txBody>
      </p:sp>
      <p:sp>
        <p:nvSpPr>
          <p:cNvPr id="6" name="Shape 93"/>
          <p:cNvSpPr txBox="1"/>
          <p:nvPr/>
        </p:nvSpPr>
        <p:spPr>
          <a:xfrm>
            <a:off x="1" y="2366569"/>
            <a:ext cx="5126194" cy="3071448"/>
          </a:xfrm>
          <a:prstGeom prst="rect">
            <a:avLst/>
          </a:prstGeom>
          <a:solidFill>
            <a:srgbClr val="43A5F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571500" lvl="0" indent="-571500">
              <a:buFont typeface="+mj-lt"/>
              <a:buAutoNum type="arabicPeriod"/>
            </a:pPr>
            <a:r>
              <a:rPr lang="en-US" sz="3200" kern="1200" dirty="0" smtClean="0">
                <a:solidFill>
                  <a:srgbClr val="FFFFFF"/>
                </a:solidFill>
              </a:rPr>
              <a:t>Public Libraries</a:t>
            </a:r>
          </a:p>
          <a:p>
            <a:pPr marL="571500" lvl="0" indent="-571500">
              <a:buFont typeface="+mj-lt"/>
              <a:buAutoNum type="arabicPeriod"/>
            </a:pPr>
            <a:r>
              <a:rPr lang="en-US" sz="3200" i="0" u="none" strike="noStrike" kern="1200" cap="none" baseline="0" dirty="0" smtClean="0">
                <a:solidFill>
                  <a:srgbClr val="FFFFFF"/>
                </a:solidFill>
                <a:ea typeface="Calibri"/>
                <a:sym typeface="Calibri"/>
              </a:rPr>
              <a:t>Youth </a:t>
            </a:r>
            <a:r>
              <a:rPr lang="en-US" sz="3200" i="0" u="none" strike="noStrike" kern="1200" cap="none" baseline="0" dirty="0" err="1" smtClean="0">
                <a:solidFill>
                  <a:srgbClr val="FFFFFF"/>
                </a:solidFill>
                <a:ea typeface="Calibri"/>
                <a:sym typeface="Calibri"/>
              </a:rPr>
              <a:t>Organisations</a:t>
            </a:r>
            <a:endParaRPr lang="en-US" sz="3200" i="0" u="none" strike="noStrike" kern="1200" cap="none" baseline="0" dirty="0" smtClean="0">
              <a:solidFill>
                <a:srgbClr val="FFFFFF"/>
              </a:solidFill>
              <a:ea typeface="Calibri"/>
              <a:sym typeface="Calibri"/>
            </a:endParaRPr>
          </a:p>
          <a:p>
            <a:pPr marL="571500" lvl="0" indent="-571500">
              <a:buFont typeface="+mj-lt"/>
              <a:buAutoNum type="arabicPeriod"/>
            </a:pPr>
            <a:r>
              <a:rPr lang="en-US" sz="3200" kern="1200" dirty="0" smtClean="0">
                <a:solidFill>
                  <a:srgbClr val="FFFFFF"/>
                </a:solidFill>
                <a:ea typeface="Calibri"/>
                <a:sym typeface="Calibri"/>
              </a:rPr>
              <a:t>Tech Companies / Startup Hubs</a:t>
            </a:r>
          </a:p>
          <a:p>
            <a:pPr marL="571500" lvl="0" indent="-571500">
              <a:buFont typeface="+mj-lt"/>
              <a:buAutoNum type="arabicPeriod"/>
            </a:pPr>
            <a:r>
              <a:rPr lang="en-US" sz="3200" i="0" u="none" strike="noStrike" kern="1200" cap="none" baseline="0" dirty="0" smtClean="0">
                <a:solidFill>
                  <a:srgbClr val="FFFFFF"/>
                </a:solidFill>
                <a:ea typeface="Calibri"/>
                <a:sym typeface="Calibri"/>
              </a:rPr>
              <a:t>Educational</a:t>
            </a:r>
            <a:r>
              <a:rPr lang="en-US" sz="3200" i="0" u="none" strike="noStrike" kern="1200" cap="none" dirty="0" smtClean="0">
                <a:solidFill>
                  <a:srgbClr val="FFFFFF"/>
                </a:solidFill>
                <a:ea typeface="Calibri"/>
                <a:sym typeface="Calibri"/>
              </a:rPr>
              <a:t> institutes</a:t>
            </a:r>
            <a:endParaRPr sz="3200" i="0" u="none" strike="noStrike" cap="none" baseline="0" dirty="0">
              <a:solidFill>
                <a:schemeClr val="dk1"/>
              </a:solidFill>
              <a:ea typeface="Calibri"/>
              <a:sym typeface="Calibri"/>
            </a:endParaRPr>
          </a:p>
        </p:txBody>
      </p:sp>
      <p:pic>
        <p:nvPicPr>
          <p:cNvPr id="3" name="Picture 2" descr="Coderdojo2015-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4" y="1151342"/>
            <a:ext cx="3804438" cy="57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6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4-27 at 07.1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88" y="1124176"/>
            <a:ext cx="5786931" cy="418393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422" y="267051"/>
            <a:ext cx="8229600" cy="727252"/>
          </a:xfrm>
        </p:spPr>
        <p:txBody>
          <a:bodyPr/>
          <a:lstStyle/>
          <a:p>
            <a:r>
              <a:rPr lang="en-US" sz="2800" dirty="0" smtClean="0"/>
              <a:t>Public Libraries</a:t>
            </a:r>
            <a:endParaRPr lang="en-US" sz="2800" dirty="0"/>
          </a:p>
        </p:txBody>
      </p:sp>
      <p:sp>
        <p:nvSpPr>
          <p:cNvPr id="6" name="Shape 93"/>
          <p:cNvSpPr txBox="1"/>
          <p:nvPr/>
        </p:nvSpPr>
        <p:spPr>
          <a:xfrm>
            <a:off x="14431" y="5024193"/>
            <a:ext cx="9144000" cy="1744838"/>
          </a:xfrm>
          <a:prstGeom prst="rect">
            <a:avLst/>
          </a:prstGeom>
          <a:solidFill>
            <a:srgbClr val="43A5F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/>
            <a:endParaRPr sz="3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0545" y="4995333"/>
            <a:ext cx="6689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kern="1200" dirty="0">
                <a:solidFill>
                  <a:srgbClr val="FFFFFF"/>
                </a:solidFill>
              </a:rPr>
              <a:t>Designated </a:t>
            </a:r>
            <a:r>
              <a:rPr lang="en-US" sz="3200" kern="1200" dirty="0" smtClean="0">
                <a:solidFill>
                  <a:srgbClr val="FFFFFF"/>
                </a:solidFill>
              </a:rPr>
              <a:t>Space Available</a:t>
            </a:r>
            <a:endParaRPr lang="en-US" sz="3200" kern="12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Mentors</a:t>
            </a:r>
            <a:endParaRPr lang="en-US" sz="3200" kern="12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Computers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2"/>
          <p:cNvSpPr txBox="1">
            <a:spLocks noGrp="1"/>
          </p:cNvSpPr>
          <p:nvPr>
            <p:ph type="title"/>
          </p:nvPr>
        </p:nvSpPr>
        <p:spPr>
          <a:xfrm>
            <a:off x="457200" y="426720"/>
            <a:ext cx="8229600" cy="6955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Educational Institutes / Universities</a:t>
            </a:r>
            <a:endParaRPr lang="en-US" sz="280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 descr="Screen Shot 2016-04-18 at 10.27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122276"/>
            <a:ext cx="5537905" cy="4113569"/>
          </a:xfrm>
          <a:prstGeom prst="rect">
            <a:avLst/>
          </a:prstGeom>
        </p:spPr>
      </p:pic>
      <p:sp>
        <p:nvSpPr>
          <p:cNvPr id="6" name="Shape 388"/>
          <p:cNvSpPr txBox="1"/>
          <p:nvPr/>
        </p:nvSpPr>
        <p:spPr>
          <a:xfrm>
            <a:off x="0" y="5235844"/>
            <a:ext cx="9143999" cy="1622155"/>
          </a:xfrm>
          <a:prstGeom prst="rect">
            <a:avLst/>
          </a:prstGeom>
          <a:solidFill>
            <a:srgbClr val="FD414A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lang="en-US" sz="2400" b="1" kern="12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4927" y="5288340"/>
            <a:ext cx="7069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kern="1200" dirty="0">
                <a:solidFill>
                  <a:srgbClr val="FFFFFF"/>
                </a:solidFill>
              </a:rPr>
              <a:t>Designated Space</a:t>
            </a:r>
          </a:p>
          <a:p>
            <a:pPr marL="285750" indent="-285750">
              <a:buFont typeface="Arial"/>
              <a:buChar char="•"/>
            </a:pPr>
            <a:r>
              <a:rPr lang="en-US" sz="3200" kern="1200" dirty="0">
                <a:solidFill>
                  <a:srgbClr val="FFFFFF"/>
                </a:solidFill>
              </a:rPr>
              <a:t>Mentors – </a:t>
            </a:r>
            <a:r>
              <a:rPr lang="en-US" sz="3200" kern="1200" dirty="0" smtClean="0">
                <a:solidFill>
                  <a:srgbClr val="FFFFFF"/>
                </a:solidFill>
              </a:rPr>
              <a:t>Professors and Students</a:t>
            </a:r>
            <a:endParaRPr lang="en-US" sz="3200" kern="12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kern="1200" dirty="0">
                <a:solidFill>
                  <a:srgbClr val="FFFFFF"/>
                </a:solidFill>
              </a:rPr>
              <a:t>Computers</a:t>
            </a:r>
          </a:p>
        </p:txBody>
      </p:sp>
    </p:spTree>
    <p:extLst>
      <p:ext uri="{BB962C8B-B14F-4D97-AF65-F5344CB8AC3E}">
        <p14:creationId xmlns:p14="http://schemas.microsoft.com/office/powerpoint/2010/main" val="400914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14167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/>
            <a:r>
              <a:rPr lang="en-US" sz="2800" dirty="0" smtClean="0"/>
              <a:t>Tech Companies / Startup Hubs </a:t>
            </a:r>
            <a:endParaRPr lang="en-US" sz="2800" dirty="0"/>
          </a:p>
        </p:txBody>
      </p:sp>
      <p:pic>
        <p:nvPicPr>
          <p:cNvPr id="4" name="Picture 3" descr="Screen Shot 2016-04-18 at 10.20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1076148"/>
            <a:ext cx="6707716" cy="4337580"/>
          </a:xfrm>
          <a:prstGeom prst="rect">
            <a:avLst/>
          </a:prstGeom>
        </p:spPr>
      </p:pic>
      <p:sp>
        <p:nvSpPr>
          <p:cNvPr id="8" name="Shape 93"/>
          <p:cNvSpPr txBox="1"/>
          <p:nvPr/>
        </p:nvSpPr>
        <p:spPr>
          <a:xfrm>
            <a:off x="0" y="4995333"/>
            <a:ext cx="9144000" cy="1744838"/>
          </a:xfrm>
          <a:prstGeom prst="rect">
            <a:avLst/>
          </a:prstGeom>
          <a:solidFill>
            <a:srgbClr val="43A5F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/>
            <a:endParaRPr sz="3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6333" y="4995333"/>
            <a:ext cx="59407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Designated Space</a:t>
            </a: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Mentors – </a:t>
            </a:r>
            <a:r>
              <a:rPr lang="en-US" sz="3200" kern="1200" dirty="0" smtClean="0">
                <a:solidFill>
                  <a:srgbClr val="FFFFFF"/>
                </a:solidFill>
              </a:rPr>
              <a:t>Employees</a:t>
            </a:r>
            <a:endParaRPr lang="en-US" sz="3200" kern="12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Computers – source funding</a:t>
            </a:r>
            <a:endParaRPr lang="en-US" sz="3200" kern="1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4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4111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/>
            <a:r>
              <a:rPr lang="en-US" sz="2800" dirty="0" smtClean="0"/>
              <a:t>Youth </a:t>
            </a:r>
            <a:r>
              <a:rPr lang="en-US" sz="2800" dirty="0" err="1" smtClean="0"/>
              <a:t>Organisations</a:t>
            </a:r>
            <a:r>
              <a:rPr lang="en-US" sz="2800" dirty="0" smtClean="0"/>
              <a:t> / </a:t>
            </a:r>
            <a:r>
              <a:rPr lang="en-US" sz="2800" dirty="0" err="1" smtClean="0"/>
              <a:t>Centres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5025" y="5848132"/>
            <a:ext cx="837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7" name="Picture 6" descr="Screen Shot 2015-11-12 at 16.5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81" y="1102903"/>
            <a:ext cx="6790300" cy="4484664"/>
          </a:xfrm>
          <a:prstGeom prst="rect">
            <a:avLst/>
          </a:prstGeom>
        </p:spPr>
      </p:pic>
      <p:sp>
        <p:nvSpPr>
          <p:cNvPr id="8" name="Shape 93"/>
          <p:cNvSpPr txBox="1"/>
          <p:nvPr/>
        </p:nvSpPr>
        <p:spPr>
          <a:xfrm>
            <a:off x="0" y="4995333"/>
            <a:ext cx="9144000" cy="1744838"/>
          </a:xfrm>
          <a:prstGeom prst="rect">
            <a:avLst/>
          </a:prstGeom>
          <a:solidFill>
            <a:srgbClr val="43A5F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/>
            <a:endParaRPr sz="3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2287" y="5009763"/>
            <a:ext cx="54863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kern="1200" dirty="0">
                <a:solidFill>
                  <a:srgbClr val="FFFFFF"/>
                </a:solidFill>
              </a:rPr>
              <a:t>Designated </a:t>
            </a:r>
            <a:r>
              <a:rPr lang="en-US" sz="3200" kern="1200" dirty="0" smtClean="0">
                <a:solidFill>
                  <a:srgbClr val="FFFFFF"/>
                </a:solidFill>
              </a:rPr>
              <a:t>Space</a:t>
            </a:r>
            <a:endParaRPr lang="en-US" sz="3200" kern="12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kern="1200" dirty="0">
                <a:solidFill>
                  <a:srgbClr val="FFFFFF"/>
                </a:solidFill>
              </a:rPr>
              <a:t>Mentors – </a:t>
            </a:r>
            <a:r>
              <a:rPr lang="en-US" sz="3200" kern="1200" dirty="0" smtClean="0">
                <a:solidFill>
                  <a:srgbClr val="FFFFFF"/>
                </a:solidFill>
              </a:rPr>
              <a:t>Youth workers</a:t>
            </a:r>
            <a:endParaRPr lang="en-US" sz="3200" kern="12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Computers – get support</a:t>
            </a:r>
            <a:endParaRPr lang="en-US" sz="3200" kern="1200" dirty="0">
              <a:solidFill>
                <a:srgbClr val="FFFFFF"/>
              </a:solidFill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8734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4-27 at 07.25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94" y="994303"/>
            <a:ext cx="6612356" cy="4399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2755" y="267051"/>
            <a:ext cx="8229600" cy="727252"/>
          </a:xfrm>
        </p:spPr>
        <p:txBody>
          <a:bodyPr/>
          <a:lstStyle/>
          <a:p>
            <a:r>
              <a:rPr lang="en-US" sz="2800" dirty="0" smtClean="0"/>
              <a:t>Spreading the word about CoderDojo!</a:t>
            </a:r>
            <a:endParaRPr lang="en-US" sz="2800" dirty="0"/>
          </a:p>
        </p:txBody>
      </p:sp>
      <p:sp>
        <p:nvSpPr>
          <p:cNvPr id="7" name="Shape 93"/>
          <p:cNvSpPr txBox="1"/>
          <p:nvPr/>
        </p:nvSpPr>
        <p:spPr>
          <a:xfrm>
            <a:off x="0" y="4559975"/>
            <a:ext cx="9144000" cy="2180196"/>
          </a:xfrm>
          <a:prstGeom prst="rect">
            <a:avLst/>
          </a:prstGeom>
          <a:solidFill>
            <a:srgbClr val="43A5FE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-1" y="4617696"/>
            <a:ext cx="91440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kern="1200" dirty="0" smtClean="0">
                <a:solidFill>
                  <a:srgbClr val="FFFFFF"/>
                </a:solidFill>
              </a:rPr>
              <a:t>Encourage others to spread the word in your country!</a:t>
            </a: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National Politicians</a:t>
            </a:r>
          </a:p>
          <a:p>
            <a:pPr marL="285750" indent="-285750">
              <a:buFont typeface="Arial"/>
              <a:buChar char="•"/>
            </a:pPr>
            <a:r>
              <a:rPr lang="en-US" sz="3200" kern="1200" dirty="0" smtClean="0">
                <a:solidFill>
                  <a:srgbClr val="FFFFFF"/>
                </a:solidFill>
              </a:rPr>
              <a:t>Public figures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460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62755" y="267051"/>
            <a:ext cx="8229600" cy="727252"/>
          </a:xfrm>
        </p:spPr>
        <p:txBody>
          <a:bodyPr/>
          <a:lstStyle/>
          <a:p>
            <a:r>
              <a:rPr lang="en-US" sz="2800" dirty="0" smtClean="0"/>
              <a:t>Thank you!</a:t>
            </a:r>
            <a:endParaRPr lang="en-US" sz="2800" dirty="0"/>
          </a:p>
        </p:txBody>
      </p:sp>
      <p:pic>
        <p:nvPicPr>
          <p:cNvPr id="2" name="Picture 1" descr="CDF Logo ba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013"/>
            <a:ext cx="9144000" cy="40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B51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6509</TotalTime>
  <Words>218</Words>
  <Application>Microsoft Macintosh PowerPoint</Application>
  <PresentationFormat>On-screen Show (4:3)</PresentationFormat>
  <Paragraphs>56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Groups you can approach in your region</vt:lpstr>
      <vt:lpstr>Public Libraries</vt:lpstr>
      <vt:lpstr>Educational Institutes / Universities</vt:lpstr>
      <vt:lpstr>PowerPoint Presentation</vt:lpstr>
      <vt:lpstr>PowerPoint Presentation</vt:lpstr>
      <vt:lpstr>Spreading the word about CoderDojo!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Peter O'Shea</cp:lastModifiedBy>
  <cp:revision>169</cp:revision>
  <cp:lastPrinted>2015-06-08T16:52:01Z</cp:lastPrinted>
  <dcterms:modified xsi:type="dcterms:W3CDTF">2016-04-27T11:02:40Z</dcterms:modified>
</cp:coreProperties>
</file>